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9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Для перемещения страницы щёлкните мышью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Для правки формата примечаний щёлкните мышью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9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BFC2001C-D123-47DD-A624-A6CC183D9B10}" type="slidenum"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Img"/>
          </p:nvPr>
        </p:nvSpPr>
        <p:spPr>
          <a:xfrm>
            <a:off x="419760" y="801720"/>
            <a:ext cx="6719040" cy="4008600"/>
          </a:xfrm>
          <a:prstGeom prst="rect">
            <a:avLst/>
          </a:prstGeom>
          <a:ln w="0">
            <a:noFill/>
          </a:ln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1008000" y="5078520"/>
            <a:ext cx="5543280" cy="481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4061916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lstStyle>
            <a:lvl1pPr indent="0" algn="r" defTabSz="1828800">
              <a:lnSpc>
                <a:spcPct val="110000"/>
              </a:lnSpc>
              <a:spcBef>
                <a:spcPts val="799"/>
              </a:spcBef>
              <a:buNone/>
              <a:tabLst>
                <a:tab algn="l" pos="0"/>
              </a:tabLst>
              <a:defRPr b="0" lang="ru-RU" sz="3000" strike="noStrike" u="non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algn="r" defTabSz="1828800">
              <a:lnSpc>
                <a:spcPct val="110000"/>
              </a:lnSpc>
              <a:spcBef>
                <a:spcPts val="799"/>
              </a:spcBef>
              <a:buNone/>
              <a:tabLst>
                <a:tab algn="l" pos="0"/>
              </a:tabLst>
            </a:pPr>
            <a:fld id="{9EE4AF46-9F7F-46E2-88E4-889887604F9D}" type="slidenum">
              <a:rPr b="0" lang="ru-RU" sz="3000" strike="noStrike" u="none">
                <a:solidFill>
                  <a:srgbClr val="000000"/>
                </a:solidFill>
                <a:uFillTx/>
                <a:latin typeface="+mn-lt"/>
                <a:ea typeface="+mn-ea"/>
              </a:rPr>
              <a:t>&lt;номер&gt;</a:t>
            </a:fld>
            <a:endParaRPr b="0" lang="ru-RU" sz="3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802043-760C-46BF-B58B-0D333832671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76200" y="146520"/>
            <a:ext cx="73512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33D5FBB-0286-4CB1-A2C8-491F1D93D166}" type="slidenum"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ml_logo_blue.png" descr="sml_logo_blue.png"/>
          <p:cNvPicPr/>
          <p:nvPr/>
        </p:nvPicPr>
        <p:blipFill>
          <a:blip r:embed="rId2"/>
          <a:srcRect l="105" t="0" r="105" b="0"/>
          <a:stretch/>
        </p:blipFill>
        <p:spPr>
          <a:xfrm>
            <a:off x="8378280" y="5126040"/>
            <a:ext cx="1328760" cy="17748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55" name="sml_logo_white.png" descr="sml_logo_white.png"/>
          <p:cNvPicPr/>
          <p:nvPr/>
        </p:nvPicPr>
        <p:blipFill>
          <a:blip r:embed="rId3"/>
          <a:stretch/>
        </p:blipFill>
        <p:spPr>
          <a:xfrm>
            <a:off x="8382600" y="5126040"/>
            <a:ext cx="1320480" cy="17748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56" name="samolet_logo_sign_shadow_white.png" descr="samolet_logo_sign_shadow_white.png"/>
          <p:cNvPicPr/>
          <p:nvPr/>
        </p:nvPicPr>
        <p:blipFill>
          <a:blip r:embed="rId4"/>
          <a:stretch/>
        </p:blipFill>
        <p:spPr>
          <a:xfrm>
            <a:off x="347760" y="5028480"/>
            <a:ext cx="258120" cy="35136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76200" y="299160"/>
            <a:ext cx="735120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5"/>
    <p:sldLayoutId id="2147483668" r:id="rId6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ml_logo_blue.png" descr="sml_logo_blue.png"/>
          <p:cNvPicPr/>
          <p:nvPr/>
        </p:nvPicPr>
        <p:blipFill>
          <a:blip r:embed="rId2"/>
          <a:srcRect l="105" t="0" r="105" b="0"/>
          <a:stretch/>
        </p:blipFill>
        <p:spPr>
          <a:xfrm>
            <a:off x="8378280" y="5126040"/>
            <a:ext cx="1328760" cy="17748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62" name="Рисунок 4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120" cy="16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Рисунок 5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360" cy="14832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;p63" descr="sml_logo_blue.png"/>
          <p:cNvPicPr/>
          <p:nvPr/>
        </p:nvPicPr>
        <p:blipFill>
          <a:blip r:embed="rId3"/>
          <a:srcRect l="106" t="0" r="104" b="0"/>
          <a:stretch/>
        </p:blipFill>
        <p:spPr>
          <a:xfrm>
            <a:off x="8378280" y="5126040"/>
            <a:ext cx="1328760" cy="177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" name="Рисунок 2" descr=""/>
          <p:cNvPicPr/>
          <p:nvPr/>
        </p:nvPicPr>
        <p:blipFill>
          <a:blip r:embed="rId4"/>
          <a:stretch/>
        </p:blipFill>
        <p:spPr>
          <a:xfrm>
            <a:off x="366120" y="5144040"/>
            <a:ext cx="105120" cy="16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" name="Рисунок 3" descr=""/>
          <p:cNvPicPr/>
          <p:nvPr/>
        </p:nvPicPr>
        <p:blipFill>
          <a:blip r:embed="rId5"/>
          <a:stretch/>
        </p:blipFill>
        <p:spPr>
          <a:xfrm>
            <a:off x="8606520" y="5150160"/>
            <a:ext cx="1107360" cy="148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ffffff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ffffff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;p63" descr="sml_logo_blue.png"/>
          <p:cNvPicPr/>
          <p:nvPr/>
        </p:nvPicPr>
        <p:blipFill>
          <a:blip r:embed="rId2"/>
          <a:srcRect l="106" t="0" r="104" b="0"/>
          <a:stretch/>
        </p:blipFill>
        <p:spPr>
          <a:xfrm>
            <a:off x="8378280" y="5126040"/>
            <a:ext cx="1328760" cy="177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" name="Рисунок 4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120" cy="16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" name="Рисунок 5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360" cy="148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Скругленный прямоугольник 1"/>
          <p:cNvSpPr/>
          <p:nvPr/>
        </p:nvSpPr>
        <p:spPr>
          <a:xfrm>
            <a:off x="366120" y="900000"/>
            <a:ext cx="3006360" cy="386892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14" name="Скругленный прямоугольник 2"/>
          <p:cNvSpPr/>
          <p:nvPr/>
        </p:nvSpPr>
        <p:spPr>
          <a:xfrm>
            <a:off x="6706800" y="900000"/>
            <a:ext cx="3006360" cy="386892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15" name="Скругленный прямоугольник 9"/>
          <p:cNvSpPr/>
          <p:nvPr/>
        </p:nvSpPr>
        <p:spPr>
          <a:xfrm>
            <a:off x="3551400" y="900000"/>
            <a:ext cx="2976480" cy="386892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ffffff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ffffff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6;p63" descr="sml_logo_blue.png"/>
          <p:cNvPicPr/>
          <p:nvPr/>
        </p:nvPicPr>
        <p:blipFill>
          <a:blip r:embed="rId2"/>
          <a:srcRect l="106" t="0" r="104" b="0"/>
          <a:stretch/>
        </p:blipFill>
        <p:spPr>
          <a:xfrm>
            <a:off x="8378280" y="5126040"/>
            <a:ext cx="1328760" cy="177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" name="Рисунок 4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120" cy="16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" name="Рисунок 5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360" cy="148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Скругленный прямоугольник 6"/>
          <p:cNvSpPr/>
          <p:nvPr/>
        </p:nvSpPr>
        <p:spPr>
          <a:xfrm>
            <a:off x="366120" y="900000"/>
            <a:ext cx="3006360" cy="1845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22" name="Скругленный прямоугольник 7"/>
          <p:cNvSpPr/>
          <p:nvPr/>
        </p:nvSpPr>
        <p:spPr>
          <a:xfrm>
            <a:off x="6706800" y="900000"/>
            <a:ext cx="3006360" cy="1845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23" name="Скругленный прямоугольник 8"/>
          <p:cNvSpPr/>
          <p:nvPr/>
        </p:nvSpPr>
        <p:spPr>
          <a:xfrm>
            <a:off x="3551400" y="900000"/>
            <a:ext cx="2976480" cy="1845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24" name="Скругленный прямоугольник 11"/>
          <p:cNvSpPr/>
          <p:nvPr/>
        </p:nvSpPr>
        <p:spPr>
          <a:xfrm>
            <a:off x="366120" y="2925360"/>
            <a:ext cx="3006360" cy="1845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25" name="Скругленный прямоугольник 12"/>
          <p:cNvSpPr/>
          <p:nvPr/>
        </p:nvSpPr>
        <p:spPr>
          <a:xfrm>
            <a:off x="6706800" y="2925360"/>
            <a:ext cx="3006360" cy="1845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26" name="Скругленный прямоугольник 13"/>
          <p:cNvSpPr/>
          <p:nvPr/>
        </p:nvSpPr>
        <p:spPr>
          <a:xfrm>
            <a:off x="3551400" y="2925360"/>
            <a:ext cx="2976480" cy="1845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ffffff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ffffff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6;p63" descr="sml_logo_blue.png"/>
          <p:cNvPicPr/>
          <p:nvPr/>
        </p:nvPicPr>
        <p:blipFill>
          <a:blip r:embed="rId2"/>
          <a:srcRect l="106" t="0" r="104" b="0"/>
          <a:stretch/>
        </p:blipFill>
        <p:spPr>
          <a:xfrm>
            <a:off x="8378280" y="5126040"/>
            <a:ext cx="1328760" cy="177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" name="Рисунок 4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120" cy="16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" name="Рисунок 5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360" cy="148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" name="Скругленный прямоугольник 1"/>
          <p:cNvSpPr/>
          <p:nvPr/>
        </p:nvSpPr>
        <p:spPr>
          <a:xfrm>
            <a:off x="365760" y="900000"/>
            <a:ext cx="4584240" cy="386892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33" name="Скругленный прямоугольник 2"/>
          <p:cNvSpPr/>
          <p:nvPr/>
        </p:nvSpPr>
        <p:spPr>
          <a:xfrm>
            <a:off x="5128920" y="900000"/>
            <a:ext cx="4584240" cy="386892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0805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ffffff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ffffff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ml_logo_blue.png" descr="sml_logo_blue.png"/>
          <p:cNvPicPr/>
          <p:nvPr/>
        </p:nvPicPr>
        <p:blipFill>
          <a:blip r:embed="rId2"/>
          <a:srcRect l="105" t="0" r="105" b="0"/>
          <a:stretch/>
        </p:blipFill>
        <p:spPr>
          <a:xfrm>
            <a:off x="8378280" y="5126040"/>
            <a:ext cx="1328760" cy="17748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37" name="Рисунок 2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120" cy="16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" name="Рисунок 3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360" cy="148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ffffff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ffffff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6;p63" descr="sml_logo_blue.png"/>
          <p:cNvPicPr/>
          <p:nvPr/>
        </p:nvPicPr>
        <p:blipFill>
          <a:blip r:embed="rId3"/>
          <a:srcRect l="106" t="0" r="104" b="0"/>
          <a:stretch/>
        </p:blipFill>
        <p:spPr>
          <a:xfrm>
            <a:off x="8378280" y="5126040"/>
            <a:ext cx="1328760" cy="177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" name="Рисунок 2" descr=""/>
          <p:cNvPicPr/>
          <p:nvPr/>
        </p:nvPicPr>
        <p:blipFill>
          <a:blip r:embed="rId4"/>
          <a:stretch/>
        </p:blipFill>
        <p:spPr>
          <a:xfrm>
            <a:off x="366120" y="5144040"/>
            <a:ext cx="105120" cy="16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" name="Рисунок 3" descr=""/>
          <p:cNvPicPr/>
          <p:nvPr/>
        </p:nvPicPr>
        <p:blipFill>
          <a:blip r:embed="rId5"/>
          <a:stretch/>
        </p:blipFill>
        <p:spPr>
          <a:xfrm>
            <a:off x="8606520" y="5150160"/>
            <a:ext cx="1107360" cy="14832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6;p63" descr="sml_logo_blue.png"/>
          <p:cNvPicPr/>
          <p:nvPr/>
        </p:nvPicPr>
        <p:blipFill>
          <a:blip r:embed="rId2"/>
          <a:srcRect l="106" t="0" r="104" b="0"/>
          <a:stretch/>
        </p:blipFill>
        <p:spPr>
          <a:xfrm>
            <a:off x="8378280" y="5126040"/>
            <a:ext cx="1328760" cy="177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" name="Рисунок 4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120" cy="16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" name="Рисунок 5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360" cy="148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ffffff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ffffff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ml_logo_blue.png" descr="sml_logo_blue.png"/>
          <p:cNvPicPr/>
          <p:nvPr/>
        </p:nvPicPr>
        <p:blipFill>
          <a:blip r:embed="rId3"/>
          <a:srcRect l="105" t="0" r="105" b="0"/>
          <a:stretch/>
        </p:blipFill>
        <p:spPr>
          <a:xfrm>
            <a:off x="8378280" y="5126040"/>
            <a:ext cx="1328760" cy="17748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50" name="Рисунок 2" descr=""/>
          <p:cNvPicPr/>
          <p:nvPr/>
        </p:nvPicPr>
        <p:blipFill>
          <a:blip r:embed="rId4"/>
          <a:stretch/>
        </p:blipFill>
        <p:spPr>
          <a:xfrm>
            <a:off x="366120" y="5144040"/>
            <a:ext cx="105120" cy="16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1" name="Рисунок 3" descr=""/>
          <p:cNvPicPr/>
          <p:nvPr/>
        </p:nvPicPr>
        <p:blipFill>
          <a:blip r:embed="rId5"/>
          <a:stretch/>
        </p:blipFill>
        <p:spPr>
          <a:xfrm>
            <a:off x="8606520" y="5150160"/>
            <a:ext cx="1107360" cy="148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ffffff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ffffff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ffffff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0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0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0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9477000" cy="465084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Прогнозирование</a:t>
            </a:r>
            <a:br>
              <a:rPr sz="4400"/>
            </a:br>
            <a:r>
              <a:rPr b="1" lang="ru-RU" sz="44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рыночных цен на арматуру</a:t>
            </a:r>
            <a:endParaRPr b="0" lang="ru-RU" sz="4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1" name="TextBox 2"/>
          <p:cNvSpPr/>
          <p:nvPr/>
        </p:nvSpPr>
        <p:spPr>
          <a:xfrm>
            <a:off x="637560" y="3778920"/>
            <a:ext cx="6562080" cy="180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1828800">
              <a:lnSpc>
                <a:spcPct val="11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На базе ГБПОУ МО «Физтех-колледж»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1828800">
              <a:lnSpc>
                <a:spcPct val="11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17 группа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2365200" y="147240"/>
            <a:ext cx="5348520" cy="5349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1. </a:t>
            </a: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CatBoost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1173960" y="767160"/>
            <a:ext cx="7794720" cy="4167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2211120" y="110160"/>
            <a:ext cx="5348520" cy="5349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2</a:t>
            </a: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. </a:t>
            </a: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XGBoost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1149480" y="777240"/>
            <a:ext cx="7794720" cy="4167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2211120" y="110160"/>
            <a:ext cx="5348520" cy="5349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2</a:t>
            </a: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. </a:t>
            </a: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XGBoost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173960" y="872280"/>
            <a:ext cx="7794720" cy="4167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2300760" y="184680"/>
            <a:ext cx="5348520" cy="5349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3. Random Forest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1204920" y="777240"/>
            <a:ext cx="7794720" cy="4167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2300760" y="184680"/>
            <a:ext cx="5348520" cy="5349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3. Random Forest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1173960" y="775440"/>
            <a:ext cx="7794720" cy="4167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06800" y="887040"/>
            <a:ext cx="7210080" cy="33829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rmAutofit fontScale="25000" lnSpcReduction="19999"/>
          </a:bodyPr>
          <a:p>
            <a:pPr indent="0" defTabSz="8254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Общие выводы</a:t>
            </a:r>
            <a:br>
              <a:rPr sz="8800"/>
            </a:br>
            <a:br>
              <a:rPr sz="8800"/>
            </a:b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Наилучшие результаты: CatBoost демонстрирует наилучшие результаты как по R2, так и по MAE и MAPE, что делает его наиболее эффективной моделью.</a:t>
            </a:r>
            <a:br>
              <a:rPr sz="8800"/>
            </a:br>
            <a:br>
              <a:rPr sz="8800"/>
            </a:b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Сравнение с другими моделями: XGBoost и Random Forest показывают более низкие результаты, особенно по R2 и MAE. Это может указывать на то, что CatBoost лучше справляется с данными.</a:t>
            </a:r>
            <a:br>
              <a:rPr sz="8800"/>
            </a:br>
            <a:endParaRPr b="0" lang="ru-RU" sz="8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2843280" y="48240"/>
            <a:ext cx="4332240" cy="4482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25000" lnSpcReduction="19999"/>
          </a:bodyPr>
          <a:p>
            <a:pPr indent="0" algn="ctr" defTabSz="8254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6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Смотрим данные после обучения и создания новых признаков</a:t>
            </a:r>
            <a:endParaRPr b="0" lang="ru-RU" sz="6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1474560" y="624600"/>
            <a:ext cx="7165080" cy="4775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2843280" y="48240"/>
            <a:ext cx="4332240" cy="4482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25000" lnSpcReduction="19999"/>
          </a:bodyPr>
          <a:p>
            <a:pPr indent="0" algn="ctr" defTabSz="8254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6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Смотрим данные после обучения и создания новых признаков</a:t>
            </a:r>
            <a:endParaRPr b="0" lang="ru-RU" sz="6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541800" y="603360"/>
            <a:ext cx="9059400" cy="4494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2843280" y="48240"/>
            <a:ext cx="4332240" cy="4482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25000" lnSpcReduction="19999"/>
          </a:bodyPr>
          <a:p>
            <a:pPr indent="0" algn="ctr" defTabSz="8254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6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Смотрим данные после обучения и создания новых признаков</a:t>
            </a:r>
            <a:endParaRPr b="0" lang="ru-RU" sz="6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328680" y="887760"/>
            <a:ext cx="9570960" cy="3791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928440" y="135000"/>
            <a:ext cx="7351200" cy="9446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прогнозирования CatBoost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1307520" y="709920"/>
            <a:ext cx="7527960" cy="4494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49920" y="135360"/>
            <a:ext cx="9344160" cy="5349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Работу выполнял:</a:t>
            </a:r>
            <a:endParaRPr b="0" lang="ru-RU" sz="5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3729240" y="1198080"/>
            <a:ext cx="2618640" cy="31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Фёдоров Андрей</a:t>
            </a:r>
            <a:endParaRPr b="0" lang="ru-RU" sz="36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ИСП23В</a:t>
            </a:r>
            <a:endParaRPr b="0" lang="ru-RU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74" name="Рисунок 5" descr=""/>
          <p:cNvPicPr/>
          <p:nvPr/>
        </p:nvPicPr>
        <p:blipFill>
          <a:blip r:embed="rId1"/>
          <a:stretch/>
        </p:blipFill>
        <p:spPr>
          <a:xfrm>
            <a:off x="5698440" y="3794400"/>
            <a:ext cx="649800" cy="794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928440" y="135000"/>
            <a:ext cx="7351200" cy="9446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прогнозирования XGBoost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1299600" y="758880"/>
            <a:ext cx="7527960" cy="4494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928440" y="135000"/>
            <a:ext cx="7351200" cy="9446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прогнозирования RandomForest</a:t>
            </a:r>
            <a:endParaRPr b="0" lang="ru-RU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1307520" y="724680"/>
            <a:ext cx="7527960" cy="4494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06800" y="887040"/>
            <a:ext cx="7210080" cy="33829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rmAutofit fontScale="25000" lnSpcReduction="19999"/>
          </a:bodyPr>
          <a:p>
            <a:pPr indent="0" defTabSz="8254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Общие выводы</a:t>
            </a:r>
            <a:br>
              <a:rPr sz="8800"/>
            </a:br>
            <a:br>
              <a:rPr sz="8800"/>
            </a:b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Наилучшие результаты: CatBoost и XGBoost демонстрирюет хорошие прогнозы, что делает их наиболее эффективными.</a:t>
            </a:r>
            <a:br>
              <a:rPr sz="8800"/>
            </a:br>
            <a:br>
              <a:rPr sz="8800"/>
            </a:b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Сравнение с другими моделями: Random Forest показывают более низкие результаты. Это может указывать на то, что RandomForest хуже справляется с данными.</a:t>
            </a:r>
            <a:br>
              <a:rPr sz="8800"/>
            </a:br>
            <a:endParaRPr b="0" lang="ru-RU" sz="8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140480" y="153720"/>
            <a:ext cx="7351200" cy="9446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47500" lnSpcReduction="19999"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Вычисление объёма для последней даты на 6 недель вперёд</a:t>
            </a:r>
            <a:endParaRPr b="0" lang="ru-RU" sz="5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1604160" y="1383480"/>
            <a:ext cx="6934320" cy="3476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140480" y="153720"/>
            <a:ext cx="7351200" cy="9446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62500" lnSpcReduction="19999"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прогноза CatBoost</a:t>
            </a:r>
            <a:endParaRPr b="0" lang="ru-RU" sz="5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508680" y="871560"/>
            <a:ext cx="8850960" cy="4348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140480" y="153720"/>
            <a:ext cx="7351200" cy="9446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62500" lnSpcReduction="19999"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прогноза XGBoost</a:t>
            </a:r>
            <a:endParaRPr b="0" lang="ru-RU" sz="5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900000" y="972360"/>
            <a:ext cx="8490960" cy="4247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1140480" y="153720"/>
            <a:ext cx="7351200" cy="9446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55000" lnSpcReduction="19999"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прогноза RandomForest</a:t>
            </a:r>
            <a:endParaRPr b="0" lang="ru-RU" sz="5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1080000" y="900000"/>
            <a:ext cx="8324280" cy="4266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260000" y="1935000"/>
            <a:ext cx="7351200" cy="9446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77500" lnSpcReduction="19999"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Спасибо за внимание!</a:t>
            </a:r>
            <a:endParaRPr b="0" lang="ru-RU" sz="5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75480" y="184680"/>
            <a:ext cx="9344160" cy="5349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Постановка задачи</a:t>
            </a:r>
            <a:endParaRPr b="0" lang="ru-RU" sz="5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44320" y="1080360"/>
            <a:ext cx="4226040" cy="38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5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Цель</a:t>
            </a:r>
            <a:r>
              <a:rPr b="0" lang="ru-RU" sz="54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:</a:t>
            </a:r>
            <a:endParaRPr b="0" lang="ru-RU" sz="5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4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44320" y="1467000"/>
            <a:ext cx="4226040" cy="31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5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Помочь категорийному менеджеру, закупающему арматуру, сэкономить.</a:t>
            </a:r>
            <a:endParaRPr b="0" lang="ru-RU" sz="2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5307480" y="1080360"/>
            <a:ext cx="4226040" cy="207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О </a:t>
            </a:r>
            <a:r>
              <a:rPr b="0" lang="ru-RU" sz="24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проекте</a:t>
            </a:r>
            <a:r>
              <a:rPr b="0" lang="ru-RU" sz="2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:</a:t>
            </a:r>
            <a:endParaRPr b="0" lang="ru-RU" sz="2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307480" y="1467000"/>
            <a:ext cx="4226040" cy="312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5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В приложении есть понедельная история рыночных цен на арматуру в промежутке 201</a:t>
            </a:r>
            <a:r>
              <a:rPr b="0" lang="ru-RU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5</a:t>
            </a:r>
            <a:r>
              <a:rPr b="0" lang="en-US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-202</a:t>
            </a:r>
            <a:r>
              <a:rPr b="0" lang="ru-RU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3</a:t>
            </a:r>
            <a:r>
              <a:rPr b="0" lang="en-US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 гг. Необходимо разработать модель, которая по истории делает рекомендацию по объему тендера для недели T. Рекомендация на N недель фиксирует цену на N недель, следующий тендер будет проведен на неделе T+N. Считаем, что тендеры проводятся по </a:t>
            </a:r>
            <a:r>
              <a:rPr b="0" lang="ru-RU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понедельникам. </a:t>
            </a:r>
            <a:endParaRPr b="0" lang="ru-RU" sz="14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0" name="Рисунок 7" descr=""/>
          <p:cNvPicPr/>
          <p:nvPr/>
        </p:nvPicPr>
        <p:blipFill>
          <a:blip r:embed="rId1"/>
          <a:stretch/>
        </p:blipFill>
        <p:spPr>
          <a:xfrm>
            <a:off x="8879040" y="4037400"/>
            <a:ext cx="655200" cy="551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Рисунок 8" descr=""/>
          <p:cNvPicPr/>
          <p:nvPr/>
        </p:nvPicPr>
        <p:blipFill>
          <a:blip r:embed="rId2"/>
          <a:stretch/>
        </p:blipFill>
        <p:spPr>
          <a:xfrm>
            <a:off x="4104000" y="3922560"/>
            <a:ext cx="666360" cy="666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76200" y="297360"/>
            <a:ext cx="6973200" cy="94464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 fontScale="55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Этапы работы над проектом</a:t>
            </a:r>
            <a:endParaRPr b="0" lang="ru-RU" sz="5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3" name="Google Shape;626;p 2"/>
          <p:cNvSpPr/>
          <p:nvPr/>
        </p:nvSpPr>
        <p:spPr>
          <a:xfrm>
            <a:off x="380160" y="1269000"/>
            <a:ext cx="424080" cy="42408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26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84" name="Google Shape;627;p 2"/>
          <p:cNvSpPr/>
          <p:nvPr/>
        </p:nvSpPr>
        <p:spPr>
          <a:xfrm>
            <a:off x="442440" y="1176480"/>
            <a:ext cx="2995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1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5" name="Google Shape;628;p 2"/>
          <p:cNvSpPr/>
          <p:nvPr/>
        </p:nvSpPr>
        <p:spPr>
          <a:xfrm>
            <a:off x="394560" y="1855080"/>
            <a:ext cx="22136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Анализ данных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6" name="Google Shape;629;p 2"/>
          <p:cNvSpPr/>
          <p:nvPr/>
        </p:nvSpPr>
        <p:spPr>
          <a:xfrm>
            <a:off x="2754360" y="1839600"/>
            <a:ext cx="2160360" cy="137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дополнительных признаков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1828800">
              <a:lnSpc>
                <a:spcPct val="100000"/>
              </a:lnSpc>
              <a:tabLst>
                <a:tab algn="l" pos="0"/>
              </a:tabLst>
            </a:pPr>
            <a:endParaRPr b="0" lang="ru-RU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7" name="Google Shape;630;p 2"/>
          <p:cNvSpPr/>
          <p:nvPr/>
        </p:nvSpPr>
        <p:spPr>
          <a:xfrm>
            <a:off x="2754360" y="1269000"/>
            <a:ext cx="424080" cy="42408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26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88" name="Google Shape;631;p 2"/>
          <p:cNvSpPr/>
          <p:nvPr/>
        </p:nvSpPr>
        <p:spPr>
          <a:xfrm>
            <a:off x="2816640" y="1176480"/>
            <a:ext cx="2995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2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9" name="Google Shape;632;p 2"/>
          <p:cNvSpPr/>
          <p:nvPr/>
        </p:nvSpPr>
        <p:spPr>
          <a:xfrm>
            <a:off x="5137560" y="1839600"/>
            <a:ext cx="219168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и обучение модели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0" name="Google Shape;633;p 2"/>
          <p:cNvSpPr/>
          <p:nvPr/>
        </p:nvSpPr>
        <p:spPr>
          <a:xfrm>
            <a:off x="5137560" y="1269000"/>
            <a:ext cx="424080" cy="42408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26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91" name="Google Shape;634;p 2"/>
          <p:cNvSpPr/>
          <p:nvPr/>
        </p:nvSpPr>
        <p:spPr>
          <a:xfrm>
            <a:off x="5199840" y="1176480"/>
            <a:ext cx="2995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3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2" name="Google Shape;635;p 2"/>
          <p:cNvSpPr/>
          <p:nvPr/>
        </p:nvSpPr>
        <p:spPr>
          <a:xfrm>
            <a:off x="7552080" y="1821600"/>
            <a:ext cx="216036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Построение графиков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3" name="Google Shape;636;p 2"/>
          <p:cNvSpPr/>
          <p:nvPr/>
        </p:nvSpPr>
        <p:spPr>
          <a:xfrm>
            <a:off x="7551720" y="1269000"/>
            <a:ext cx="424080" cy="42408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26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94" name="Google Shape;637;p 2"/>
          <p:cNvSpPr/>
          <p:nvPr/>
        </p:nvSpPr>
        <p:spPr>
          <a:xfrm>
            <a:off x="7603560" y="1176480"/>
            <a:ext cx="2995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4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5" name="Google Shape;638;p 2"/>
          <p:cNvSpPr/>
          <p:nvPr/>
        </p:nvSpPr>
        <p:spPr>
          <a:xfrm>
            <a:off x="380520" y="3614040"/>
            <a:ext cx="221400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Оценка модели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6" name="Google Shape;639;p 2"/>
          <p:cNvSpPr/>
          <p:nvPr/>
        </p:nvSpPr>
        <p:spPr>
          <a:xfrm>
            <a:off x="380520" y="3044160"/>
            <a:ext cx="424080" cy="42408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26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97" name="Google Shape;640;p 2"/>
          <p:cNvSpPr/>
          <p:nvPr/>
        </p:nvSpPr>
        <p:spPr>
          <a:xfrm>
            <a:off x="442800" y="2952000"/>
            <a:ext cx="2995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5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8" name="Google Shape;641;p 2"/>
          <p:cNvSpPr/>
          <p:nvPr/>
        </p:nvSpPr>
        <p:spPr>
          <a:xfrm>
            <a:off x="2754360" y="3614040"/>
            <a:ext cx="2160360" cy="8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Прогнозирование будущих</a:t>
            </a: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	</a:t>
            </a: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 значений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9" name="Google Shape;642;p 2"/>
          <p:cNvSpPr/>
          <p:nvPr/>
        </p:nvSpPr>
        <p:spPr>
          <a:xfrm>
            <a:off x="2754360" y="3044160"/>
            <a:ext cx="424080" cy="42408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26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00" name="Google Shape;643;p 2"/>
          <p:cNvSpPr/>
          <p:nvPr/>
        </p:nvSpPr>
        <p:spPr>
          <a:xfrm>
            <a:off x="2816640" y="2952000"/>
            <a:ext cx="2995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6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1" name="Google Shape;644;p 2"/>
          <p:cNvSpPr/>
          <p:nvPr/>
        </p:nvSpPr>
        <p:spPr>
          <a:xfrm>
            <a:off x="5039640" y="3614040"/>
            <a:ext cx="219168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Вычисление объёма тендера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2" name="Google Shape;645;p 2"/>
          <p:cNvSpPr/>
          <p:nvPr/>
        </p:nvSpPr>
        <p:spPr>
          <a:xfrm>
            <a:off x="5137560" y="3044160"/>
            <a:ext cx="424080" cy="42408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26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03" name="Google Shape;646;p 2"/>
          <p:cNvSpPr/>
          <p:nvPr/>
        </p:nvSpPr>
        <p:spPr>
          <a:xfrm>
            <a:off x="5199840" y="2952000"/>
            <a:ext cx="2995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7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4" name="Google Shape;647;p 2"/>
          <p:cNvSpPr/>
          <p:nvPr/>
        </p:nvSpPr>
        <p:spPr>
          <a:xfrm>
            <a:off x="7552080" y="3614040"/>
            <a:ext cx="216036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интерфейса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5" name="Google Shape;648;p 2"/>
          <p:cNvSpPr/>
          <p:nvPr/>
        </p:nvSpPr>
        <p:spPr>
          <a:xfrm>
            <a:off x="7552080" y="3044160"/>
            <a:ext cx="424080" cy="42408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26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06" name="Google Shape;649;p 2"/>
          <p:cNvSpPr/>
          <p:nvPr/>
        </p:nvSpPr>
        <p:spPr>
          <a:xfrm>
            <a:off x="7614360" y="2952000"/>
            <a:ext cx="2995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8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07" name="Google Shape;651;p 2" descr="sml_logo_white.png"/>
          <p:cNvPicPr/>
          <p:nvPr/>
        </p:nvPicPr>
        <p:blipFill>
          <a:blip r:embed="rId1"/>
          <a:stretch/>
        </p:blipFill>
        <p:spPr>
          <a:xfrm>
            <a:off x="8382600" y="5126040"/>
            <a:ext cx="1320480" cy="177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65760" y="105480"/>
            <a:ext cx="9347760" cy="44042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indent="0"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1" lang="ru-RU" sz="3000" strike="noStrike" u="none">
                <a:solidFill>
                  <a:srgbClr val="ffffff"/>
                </a:solidFill>
                <a:uFillTx/>
                <a:latin typeface="Helvetica Neue"/>
              </a:rPr>
              <a:t>Компоненты временных рядов</a:t>
            </a:r>
            <a:endParaRPr b="0" lang="ru-RU" sz="3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1407600" y="720000"/>
            <a:ext cx="7052040" cy="467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65760" y="105480"/>
            <a:ext cx="9347760" cy="44042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indent="0" algn="ctr">
              <a:lnSpc>
                <a:spcPct val="110000"/>
              </a:lnSpc>
              <a:buNone/>
              <a:tabLst>
                <a:tab algn="l" pos="0"/>
              </a:tabLst>
            </a:pPr>
            <a:r>
              <a:rPr b="1" lang="ru-RU" sz="3000" strike="noStrike" u="none">
                <a:solidFill>
                  <a:srgbClr val="ffffff"/>
                </a:solidFill>
                <a:uFillTx/>
                <a:latin typeface="Helvetica Neue"/>
              </a:rPr>
              <a:t>Компоненты временных рядов</a:t>
            </a:r>
            <a:endParaRPr b="0" lang="ru-RU" sz="3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1519920" y="794520"/>
            <a:ext cx="6939720" cy="4605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261720" y="133560"/>
            <a:ext cx="6973200" cy="94464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 fontScale="925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временных признаков, лагов и т.д.</a:t>
            </a:r>
            <a:endParaRPr b="0" lang="ru-RU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3" name="Google Shape;626;p 3"/>
          <p:cNvSpPr/>
          <p:nvPr/>
        </p:nvSpPr>
        <p:spPr>
          <a:xfrm>
            <a:off x="380160" y="1269000"/>
            <a:ext cx="424080" cy="42408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26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14" name="Google Shape;627;p 3"/>
          <p:cNvSpPr/>
          <p:nvPr/>
        </p:nvSpPr>
        <p:spPr>
          <a:xfrm>
            <a:off x="442440" y="1176480"/>
            <a:ext cx="2995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1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5" name="Google Shape;628;p 3"/>
          <p:cNvSpPr/>
          <p:nvPr/>
        </p:nvSpPr>
        <p:spPr>
          <a:xfrm>
            <a:off x="394560" y="1855080"/>
            <a:ext cx="221364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Интеграция сезонности и тренда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6" name="Google Shape;629;p 3"/>
          <p:cNvSpPr/>
          <p:nvPr/>
        </p:nvSpPr>
        <p:spPr>
          <a:xfrm>
            <a:off x="2754360" y="1839600"/>
            <a:ext cx="216036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временных признаков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7" name="Google Shape;630;p 3"/>
          <p:cNvSpPr/>
          <p:nvPr/>
        </p:nvSpPr>
        <p:spPr>
          <a:xfrm>
            <a:off x="2754360" y="1269000"/>
            <a:ext cx="424080" cy="42408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26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18" name="Google Shape;631;p 3"/>
          <p:cNvSpPr/>
          <p:nvPr/>
        </p:nvSpPr>
        <p:spPr>
          <a:xfrm>
            <a:off x="2816640" y="1176480"/>
            <a:ext cx="2995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2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9" name="Google Shape;632;p 3"/>
          <p:cNvSpPr/>
          <p:nvPr/>
        </p:nvSpPr>
        <p:spPr>
          <a:xfrm>
            <a:off x="5137560" y="1839600"/>
            <a:ext cx="219168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лагов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0" name="Google Shape;633;p 3"/>
          <p:cNvSpPr/>
          <p:nvPr/>
        </p:nvSpPr>
        <p:spPr>
          <a:xfrm>
            <a:off x="5137560" y="1269000"/>
            <a:ext cx="424080" cy="42408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26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21" name="Google Shape;634;p 3"/>
          <p:cNvSpPr/>
          <p:nvPr/>
        </p:nvSpPr>
        <p:spPr>
          <a:xfrm>
            <a:off x="5199840" y="1176480"/>
            <a:ext cx="2995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3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2" name="Google Shape;635;p 3"/>
          <p:cNvSpPr/>
          <p:nvPr/>
        </p:nvSpPr>
        <p:spPr>
          <a:xfrm>
            <a:off x="7552080" y="1821600"/>
            <a:ext cx="216036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скользящих средних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3" name="Google Shape;636;p 3"/>
          <p:cNvSpPr/>
          <p:nvPr/>
        </p:nvSpPr>
        <p:spPr>
          <a:xfrm>
            <a:off x="7551720" y="1269000"/>
            <a:ext cx="424080" cy="42408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26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24" name="Google Shape;637;p 3"/>
          <p:cNvSpPr/>
          <p:nvPr/>
        </p:nvSpPr>
        <p:spPr>
          <a:xfrm>
            <a:off x="7603560" y="1176480"/>
            <a:ext cx="2995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4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5" name="Google Shape;638;p 3"/>
          <p:cNvSpPr/>
          <p:nvPr/>
        </p:nvSpPr>
        <p:spPr>
          <a:xfrm>
            <a:off x="380520" y="3614040"/>
            <a:ext cx="221400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производных признаков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6" name="Google Shape;639;p 3"/>
          <p:cNvSpPr/>
          <p:nvPr/>
        </p:nvSpPr>
        <p:spPr>
          <a:xfrm>
            <a:off x="380520" y="3044160"/>
            <a:ext cx="424080" cy="42408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26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27" name="Google Shape;640;p 3"/>
          <p:cNvSpPr/>
          <p:nvPr/>
        </p:nvSpPr>
        <p:spPr>
          <a:xfrm>
            <a:off x="442800" y="2952000"/>
            <a:ext cx="29952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5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8" name="Google Shape;641;p 3"/>
          <p:cNvSpPr/>
          <p:nvPr/>
        </p:nvSpPr>
        <p:spPr>
          <a:xfrm>
            <a:off x="2754360" y="3614040"/>
            <a:ext cx="216036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endParaRPr b="0" lang="ru-RU" sz="124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129" name="Google Shape;644;p 3"/>
          <p:cNvSpPr/>
          <p:nvPr/>
        </p:nvSpPr>
        <p:spPr>
          <a:xfrm>
            <a:off x="5039640" y="3614040"/>
            <a:ext cx="219168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endParaRPr b="0" lang="ru-RU" sz="124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130" name="Google Shape;646;p 3"/>
          <p:cNvSpPr/>
          <p:nvPr/>
        </p:nvSpPr>
        <p:spPr>
          <a:xfrm>
            <a:off x="5199840" y="2952000"/>
            <a:ext cx="299520" cy="60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endParaRPr b="0" lang="ru-RU" sz="124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131" name="Google Shape;647;p 3"/>
          <p:cNvSpPr/>
          <p:nvPr/>
        </p:nvSpPr>
        <p:spPr>
          <a:xfrm>
            <a:off x="7552080" y="3614040"/>
            <a:ext cx="216036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endParaRPr b="0" lang="ru-RU" sz="1240" strike="noStrike" u="none">
              <a:solidFill>
                <a:srgbClr val="ffffff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132" name="Google Shape;651;p 3" descr="sml_logo_white.png"/>
          <p:cNvPicPr/>
          <p:nvPr/>
        </p:nvPicPr>
        <p:blipFill>
          <a:blip r:embed="rId1"/>
          <a:stretch/>
        </p:blipFill>
        <p:spPr>
          <a:xfrm>
            <a:off x="8382600" y="5126040"/>
            <a:ext cx="1320480" cy="177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2365200" y="1804680"/>
            <a:ext cx="5348520" cy="5349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42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Обучение моделей</a:t>
            </a:r>
            <a:endParaRPr b="0" lang="ru-RU" sz="4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2365200" y="147240"/>
            <a:ext cx="5348520" cy="5349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1. </a:t>
            </a: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CatBoost</a:t>
            </a:r>
            <a:endParaRPr b="0" lang="ru-RU" sz="2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1173960" y="767160"/>
            <a:ext cx="7794720" cy="4167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Application>LibreOffice/24.8.5.2$Windows_X86_64 LibreOffice_project/fddf2685c70b461e7832239a0162a77216259f22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2025-03-27T11:52:23Z</dcterms:created>
  <dc:creator/>
  <dc:description/>
  <dc:language>ru-RU</dc:language>
  <cp:lastModifiedBy/>
  <dcterms:modified xsi:type="dcterms:W3CDTF">2025-03-27T13:36:08Z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